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86" r:id="rId2"/>
    <p:sldId id="472" r:id="rId3"/>
    <p:sldId id="287" r:id="rId4"/>
    <p:sldId id="475" r:id="rId5"/>
    <p:sldId id="476" r:id="rId6"/>
    <p:sldId id="477" r:id="rId7"/>
    <p:sldId id="478" r:id="rId8"/>
    <p:sldId id="479" r:id="rId9"/>
    <p:sldId id="481" r:id="rId10"/>
    <p:sldId id="482" r:id="rId11"/>
    <p:sldId id="483" r:id="rId12"/>
    <p:sldId id="484" r:id="rId13"/>
    <p:sldId id="485" r:id="rId14"/>
    <p:sldId id="486" r:id="rId15"/>
    <p:sldId id="474" r:id="rId16"/>
    <p:sldId id="473" r:id="rId17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79" autoAdjust="0"/>
    <p:restoredTop sz="94553" autoAdjust="0"/>
  </p:normalViewPr>
  <p:slideViewPr>
    <p:cSldViewPr>
      <p:cViewPr varScale="1">
        <p:scale>
          <a:sx n="120" d="100"/>
          <a:sy n="120" d="100"/>
        </p:scale>
        <p:origin x="176" y="5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65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93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93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93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fld id="{E0197BBF-9158-514D-93C7-703396FCEB2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fld id="{45540791-AE6A-F543-85C2-D68E022CBF7E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727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D38206C-6CC6-1B49-8013-1E492704D14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2239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096044-C35C-CC42-8BE1-A77BAA2BAC3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32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9FF0B9-8C56-2648-95C3-3E73B31F4F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60205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2C9D1CB-7071-3443-AE1A-F63A3DAA294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4620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DD62A3-94C7-7640-AE99-4E4185A484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0324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732258-331A-9A41-A9EF-4E3A4D3644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997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70FEBF5-90A6-7C4F-89C2-2CA0B18153E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2791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1A4F69-DD84-E845-9238-AC932D5CF09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9973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4F273C-F122-1941-B556-D90E6A25823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984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D49B59E-EB70-5B49-89C3-5C759C5182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8235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BFC248-2EA8-2D45-BBCD-C307142BB27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6697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DB87B2-6427-9344-9CFE-9F0E269A586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7013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accent2">
                <a:gamma/>
                <a:shade val="46275"/>
                <a:invGamma/>
              </a:schemeClr>
            </a:gs>
            <a:gs pos="100000">
              <a:schemeClr val="accent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4637DE91-D5B1-B842-9BF5-AC90AC07DDF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685800" y="63246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endParaRPr lang="en-US" altLang="en-US"/>
          </a:p>
        </p:txBody>
      </p:sp>
      <p:sp>
        <p:nvSpPr>
          <p:cNvPr id="16387" name="Rectangle 3"/>
          <p:cNvSpPr>
            <a:spLocks noChangeArrowheads="1"/>
          </p:cNvSpPr>
          <p:nvPr/>
        </p:nvSpPr>
        <p:spPr bwMode="auto">
          <a:xfrm>
            <a:off x="3124200" y="63246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endParaRPr lang="en-US" altLang="en-US"/>
          </a:p>
        </p:txBody>
      </p:sp>
      <p:sp>
        <p:nvSpPr>
          <p:cNvPr id="16388" name="Rectangle 5"/>
          <p:cNvSpPr>
            <a:spLocks noGrp="1" noChangeArrowheads="1"/>
          </p:cNvSpPr>
          <p:nvPr>
            <p:ph type="ctrTitle"/>
          </p:nvPr>
        </p:nvSpPr>
        <p:spPr>
          <a:xfrm>
            <a:off x="114300" y="1371600"/>
            <a:ext cx="8915400" cy="1143000"/>
          </a:xfrm>
          <a:noFill/>
        </p:spPr>
        <p:txBody>
          <a:bodyPr anchor="ctr"/>
          <a:lstStyle/>
          <a:p>
            <a:pPr algn="ctr"/>
            <a:r>
              <a:rPr lang="en-US" altLang="en-US" sz="4000" dirty="0"/>
              <a:t>Database Theory and Applications for Biomedical Research and Practice</a:t>
            </a:r>
            <a:br>
              <a:rPr lang="en-US" altLang="en-US" sz="4000" dirty="0"/>
            </a:br>
            <a:br>
              <a:rPr lang="en-US" altLang="en-US" dirty="0"/>
            </a:br>
            <a:r>
              <a:rPr lang="en-US" altLang="en-US" sz="3200" dirty="0">
                <a:solidFill>
                  <a:schemeClr val="accent1"/>
                </a:solidFill>
              </a:rPr>
              <a:t>BMIN 502 / EPID 635</a:t>
            </a:r>
            <a:br>
              <a:rPr lang="en-US" altLang="en-US" sz="3200" dirty="0">
                <a:solidFill>
                  <a:schemeClr val="accent1"/>
                </a:solidFill>
              </a:rPr>
            </a:br>
            <a:r>
              <a:rPr lang="en-US" altLang="en-US" sz="3200" dirty="0">
                <a:solidFill>
                  <a:schemeClr val="accent1"/>
                </a:solidFill>
              </a:rPr>
              <a:t>Week 6: Database Programming</a:t>
            </a:r>
          </a:p>
        </p:txBody>
      </p:sp>
      <p:sp>
        <p:nvSpPr>
          <p:cNvPr id="16389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4051345"/>
            <a:ext cx="6400800" cy="1219200"/>
          </a:xfrm>
          <a:noFill/>
        </p:spPr>
        <p:txBody>
          <a:bodyPr/>
          <a:lstStyle/>
          <a:p>
            <a:r>
              <a:rPr lang="en-US" altLang="en-US" dirty="0"/>
              <a:t>John H. Holmes, PhD</a:t>
            </a:r>
            <a:endParaRPr lang="en-US" altLang="en-US" sz="2400" dirty="0"/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16391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5280819"/>
            <a:ext cx="32004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885836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45709-B00D-6E48-BF2F-D011BB02A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0E87D-F4D3-8D46-9FAB-47B5FC138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Open-source, freely available relational database platform</a:t>
            </a:r>
          </a:p>
          <a:p>
            <a:pPr lvl="1"/>
            <a:r>
              <a:rPr lang="en-US" dirty="0"/>
              <a:t>They prefer you call it ”My S-Q-L”, but whatever…</a:t>
            </a:r>
          </a:p>
          <a:p>
            <a:r>
              <a:rPr lang="en-US" dirty="0"/>
              <a:t>Supports ANSI SQL</a:t>
            </a:r>
          </a:p>
          <a:p>
            <a:r>
              <a:rPr lang="en-US" dirty="0"/>
              <a:t>Works as a standalone, client-server, or embedded system</a:t>
            </a:r>
          </a:p>
          <a:p>
            <a:r>
              <a:rPr lang="en-US" dirty="0"/>
              <a:t>Several versions</a:t>
            </a:r>
          </a:p>
          <a:p>
            <a:pPr lvl="1"/>
            <a:r>
              <a:rPr lang="en-US" dirty="0"/>
              <a:t>Community server is the one you want!</a:t>
            </a:r>
          </a:p>
          <a:p>
            <a:r>
              <a:rPr lang="en-US" dirty="0"/>
              <a:t>Can be used as-is, but you will need to program in SQL</a:t>
            </a:r>
          </a:p>
          <a:p>
            <a:pPr lvl="1"/>
            <a:r>
              <a:rPr lang="en-US" dirty="0"/>
              <a:t>Best to use MySQL Workbench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660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A7AFD-487E-8043-BAEF-EE53B2C55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 Workbench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0CD31-0BF4-ED4D-B7E2-9C8E9D79A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Open-source, freely available component (or add-in) for MySQL</a:t>
            </a:r>
          </a:p>
          <a:p>
            <a:r>
              <a:rPr lang="en-US" dirty="0"/>
              <a:t>Graphical user interface for designing, modeling, implementing, and administering a fully relational database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329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40EA6A-C576-1D42-A2A4-B6042863C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715962"/>
          </a:xfrm>
        </p:spPr>
        <p:txBody>
          <a:bodyPr/>
          <a:lstStyle/>
          <a:p>
            <a:r>
              <a:rPr lang="en-US" sz="3600" dirty="0"/>
              <a:t>Visual database design with Workbench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388B4F-F242-4245-8860-EA36B23F3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990600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991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DB99DE4-AB2C-184C-A642-1DF656BAC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795"/>
            <a:ext cx="8229600" cy="639762"/>
          </a:xfrm>
        </p:spPr>
        <p:txBody>
          <a:bodyPr/>
          <a:lstStyle/>
          <a:p>
            <a:r>
              <a:rPr lang="en-US" dirty="0"/>
              <a:t>SQL Editor in Workbench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7087D4-6D65-184A-A961-9C061F91E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94557"/>
            <a:ext cx="7924800" cy="591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648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08F44-F88D-B140-91D6-6D334F285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563562"/>
          </a:xfrm>
        </p:spPr>
        <p:txBody>
          <a:bodyPr/>
          <a:lstStyle/>
          <a:p>
            <a:r>
              <a:rPr lang="en-US" sz="3600" dirty="0"/>
              <a:t>Performance Monitor in Workbench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E155E2-B99D-8E49-8EB1-B94E4DF6CE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37" t="1371" r="2059" b="2587"/>
          <a:stretch/>
        </p:blipFill>
        <p:spPr>
          <a:xfrm>
            <a:off x="201386" y="914400"/>
            <a:ext cx="8741227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698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98BF0-DA02-7740-A0D9-BD788AC2A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your first database using Workbench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D0434-175C-9249-9F9D-961DAFB54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600200"/>
            <a:ext cx="8686800" cy="452596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Make sure the MySQL server instance in running</a:t>
            </a:r>
          </a:p>
          <a:p>
            <a:pPr lvl="1"/>
            <a:r>
              <a:rPr lang="en-US" dirty="0"/>
              <a:t>Mac: Go to System Preferences, then MySQL Preference Pane, and click on Start MySQL server if needed</a:t>
            </a:r>
          </a:p>
          <a:p>
            <a:pPr lvl="1"/>
            <a:r>
              <a:rPr lang="en-US" dirty="0"/>
              <a:t>Windows: you can select run as a service during the installation</a:t>
            </a:r>
          </a:p>
          <a:p>
            <a:r>
              <a:rPr lang="en-US" dirty="0"/>
              <a:t>Start Workbench</a:t>
            </a:r>
          </a:p>
          <a:p>
            <a:r>
              <a:rPr lang="en-US" dirty="0"/>
              <a:t>Create a database connection</a:t>
            </a:r>
          </a:p>
          <a:p>
            <a:pPr lvl="1"/>
            <a:r>
              <a:rPr lang="en-US" dirty="0"/>
              <a:t>See the “Creating a new database connection” handout</a:t>
            </a:r>
          </a:p>
          <a:p>
            <a:r>
              <a:rPr lang="en-US" dirty="0"/>
              <a:t>Create your model using your E-R diagram</a:t>
            </a:r>
          </a:p>
          <a:p>
            <a:pPr lvl="1"/>
            <a:r>
              <a:rPr lang="en-US" dirty="0"/>
              <a:t>See “Creating a MySQL database from a model in Workbench” handout</a:t>
            </a:r>
          </a:p>
        </p:txBody>
      </p:sp>
    </p:spTree>
    <p:extLst>
      <p:ext uri="{BB962C8B-B14F-4D97-AF65-F5344CB8AC3E}">
        <p14:creationId xmlns:p14="http://schemas.microsoft.com/office/powerpoint/2010/main" val="1933739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6ED8F-0F3D-BD48-BCB4-B788741A8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MySQL and Workbench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C0445-E9A1-C149-9064-CD30B13B2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the Installation Instructions handout</a:t>
            </a:r>
          </a:p>
          <a:p>
            <a:pPr lvl="1"/>
            <a:r>
              <a:rPr lang="en-US" dirty="0"/>
              <a:t>Mac </a:t>
            </a:r>
            <a:r>
              <a:rPr lang="en-US" dirty="0" err="1"/>
              <a:t>OSx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Windows </a:t>
            </a:r>
          </a:p>
          <a:p>
            <a:pPr lvl="1"/>
            <a:endParaRPr lang="en-US" dirty="0"/>
          </a:p>
          <a:p>
            <a:r>
              <a:rPr lang="en-US" dirty="0"/>
              <a:t>Let’s get to it!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986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D8038-69F4-6D48-BE74-3314D4F83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7B6CE-07E4-CA40-B31E-51C7614E8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600200"/>
            <a:ext cx="8610600" cy="4525963"/>
          </a:xfrm>
        </p:spPr>
        <p:txBody>
          <a:bodyPr/>
          <a:lstStyle/>
          <a:p>
            <a:r>
              <a:rPr lang="en-US" dirty="0"/>
              <a:t>Review </a:t>
            </a:r>
            <a:r>
              <a:rPr lang="en-US" dirty="0" err="1"/>
              <a:t>REDCap</a:t>
            </a:r>
            <a:r>
              <a:rPr lang="en-US" dirty="0"/>
              <a:t> surveys</a:t>
            </a:r>
          </a:p>
          <a:p>
            <a:r>
              <a:rPr lang="en-US" dirty="0"/>
              <a:t>Review </a:t>
            </a:r>
            <a:r>
              <a:rPr lang="en-US" dirty="0" err="1"/>
              <a:t>REDCap</a:t>
            </a:r>
            <a:r>
              <a:rPr lang="en-US" dirty="0"/>
              <a:t> longitudinal studies</a:t>
            </a:r>
          </a:p>
          <a:p>
            <a:r>
              <a:rPr lang="en-US" dirty="0"/>
              <a:t>Introduction to Structured Query Language</a:t>
            </a:r>
          </a:p>
          <a:p>
            <a:r>
              <a:rPr lang="en-US" dirty="0"/>
              <a:t>Installing MySQL</a:t>
            </a:r>
          </a:p>
          <a:p>
            <a:r>
              <a:rPr lang="en-US" dirty="0"/>
              <a:t>Installing MySQL Workbench</a:t>
            </a:r>
          </a:p>
          <a:p>
            <a:r>
              <a:rPr lang="en-US" dirty="0"/>
              <a:t>Implementing a simple database in MySQL</a:t>
            </a:r>
          </a:p>
        </p:txBody>
      </p:sp>
    </p:spTree>
    <p:extLst>
      <p:ext uri="{BB962C8B-B14F-4D97-AF65-F5344CB8AC3E}">
        <p14:creationId xmlns:p14="http://schemas.microsoft.com/office/powerpoint/2010/main" val="773090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Objectives for today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" y="1981200"/>
            <a:ext cx="8839200" cy="4114800"/>
          </a:xfrm>
        </p:spPr>
        <p:txBody>
          <a:bodyPr>
            <a:normAutofit/>
          </a:bodyPr>
          <a:lstStyle/>
          <a:p>
            <a:r>
              <a:rPr lang="en-US" altLang="en-US" dirty="0"/>
              <a:t>You will learn:</a:t>
            </a:r>
          </a:p>
          <a:p>
            <a:pPr lvl="1"/>
            <a:r>
              <a:rPr lang="en-US" altLang="en-US" dirty="0"/>
              <a:t>Basic SQL commands and programming</a:t>
            </a:r>
          </a:p>
          <a:p>
            <a:pPr lvl="1"/>
            <a:r>
              <a:rPr lang="en-US" altLang="en-US" dirty="0"/>
              <a:t>How to install MySQL and MySQL Workbench</a:t>
            </a:r>
          </a:p>
          <a:p>
            <a:pPr lvl="1"/>
            <a:r>
              <a:rPr lang="en-US" altLang="en-US" dirty="0"/>
              <a:t>How to use MySQL Workbench to design and implement a simple database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48677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3A941-418D-1840-AE8A-EA7F4E51B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SQL?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CE907-D4CF-0544-8E83-2F3000128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Structured Query Language</a:t>
            </a:r>
          </a:p>
          <a:p>
            <a:r>
              <a:rPr lang="en-US" dirty="0"/>
              <a:t>Standard (sort of) for creating and manipulating relational databases</a:t>
            </a:r>
          </a:p>
          <a:p>
            <a:r>
              <a:rPr lang="en-US" dirty="0"/>
              <a:t>Things you can do with SQL</a:t>
            </a:r>
          </a:p>
          <a:p>
            <a:pPr lvl="1"/>
            <a:r>
              <a:rPr lang="en-US" dirty="0"/>
              <a:t>Create databases and tables</a:t>
            </a:r>
          </a:p>
          <a:p>
            <a:pPr lvl="1"/>
            <a:r>
              <a:rPr lang="en-US" dirty="0"/>
              <a:t>Establish relationships (permanent or temporary) between tables</a:t>
            </a:r>
          </a:p>
          <a:p>
            <a:pPr lvl="1"/>
            <a:r>
              <a:rPr lang="en-US" dirty="0"/>
              <a:t>Create views of a database</a:t>
            </a:r>
          </a:p>
          <a:p>
            <a:pPr lvl="1"/>
            <a:r>
              <a:rPr lang="en-US" dirty="0"/>
              <a:t>Enter, import, export, modify, and delete data</a:t>
            </a:r>
          </a:p>
          <a:p>
            <a:pPr lvl="1"/>
            <a:r>
              <a:rPr lang="en-US" dirty="0"/>
              <a:t>Create reports</a:t>
            </a:r>
          </a:p>
          <a:p>
            <a:pPr lvl="1"/>
            <a:r>
              <a:rPr lang="en-US" dirty="0"/>
              <a:t>Real-time transactions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374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DEDE0-EB50-0B4D-84C0-883AE19BF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basic SQL syntax: Creating a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29F9D-F39E-2B43-AA63-1077789E7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828800"/>
            <a:ext cx="8763000" cy="4525963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b="1" dirty="0"/>
              <a:t>CREATE DATABASE </a:t>
            </a:r>
            <a:r>
              <a:rPr lang="en-US" b="1" i="1" dirty="0" err="1"/>
              <a:t>database_name</a:t>
            </a:r>
            <a:r>
              <a:rPr lang="en-US" b="1" i="1" dirty="0"/>
              <a:t>;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 </a:t>
            </a:r>
          </a:p>
          <a:p>
            <a:pPr marL="0" indent="0">
              <a:buNone/>
            </a:pPr>
            <a:r>
              <a:rPr lang="en-US" dirty="0"/>
              <a:t>CREATE DATABASE ABIC;</a:t>
            </a:r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This SQL code creates the database, but no tables within it and it, but does not populate the database with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231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DEDE0-EB50-0B4D-84C0-883AE19BF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basic SQL syntax: Creating a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29F9D-F39E-2B43-AA63-1077789E7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828800"/>
            <a:ext cx="8763000" cy="4525963"/>
          </a:xfrm>
        </p:spPr>
        <p:txBody>
          <a:bodyPr>
            <a:normAutofit fontScale="62500" lnSpcReduction="20000"/>
          </a:bodyPr>
          <a:lstStyle/>
          <a:p>
            <a:pPr marL="0" lvl="0" indent="0">
              <a:buNone/>
            </a:pPr>
            <a:r>
              <a:rPr lang="en-US" b="1" dirty="0"/>
              <a:t>CREATE TABLE </a:t>
            </a:r>
            <a:r>
              <a:rPr lang="en-US" b="1" i="1" dirty="0" err="1"/>
              <a:t>table_name</a:t>
            </a:r>
            <a:r>
              <a:rPr lang="en-US" b="1" i="1" dirty="0"/>
              <a:t> (“field_name1” “</a:t>
            </a:r>
            <a:r>
              <a:rPr lang="en-US" b="1" i="1" dirty="0" err="1"/>
              <a:t>data_type</a:t>
            </a:r>
            <a:r>
              <a:rPr lang="en-US" b="1" i="1" dirty="0"/>
              <a:t>”,.., “</a:t>
            </a:r>
            <a:r>
              <a:rPr lang="en-US" b="1" i="1" dirty="0" err="1"/>
              <a:t>field_name_n</a:t>
            </a:r>
            <a:r>
              <a:rPr lang="en-US" b="1" i="1" dirty="0"/>
              <a:t>” “</a:t>
            </a:r>
            <a:r>
              <a:rPr lang="en-US" b="1" i="1" dirty="0" err="1"/>
              <a:t>data_type</a:t>
            </a:r>
            <a:r>
              <a:rPr lang="en-US" b="1" i="1" dirty="0"/>
              <a:t>”);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 </a:t>
            </a:r>
          </a:p>
          <a:p>
            <a:pPr marL="0" indent="0">
              <a:buNone/>
            </a:pPr>
            <a:r>
              <a:rPr lang="en-US" dirty="0"/>
              <a:t>CREATE TABLE patient </a:t>
            </a:r>
          </a:p>
          <a:p>
            <a:pPr marL="0" indent="0">
              <a:buNone/>
            </a:pPr>
            <a:r>
              <a:rPr lang="en-US" dirty="0"/>
              <a:t>	(</a:t>
            </a:r>
            <a:r>
              <a:rPr lang="en-US" dirty="0" err="1"/>
              <a:t>study_id</a:t>
            </a:r>
            <a:r>
              <a:rPr lang="en-US" dirty="0"/>
              <a:t> NUMBER(3),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dob</a:t>
            </a:r>
            <a:r>
              <a:rPr lang="en-US" dirty="0"/>
              <a:t> DATE(),</a:t>
            </a:r>
          </a:p>
          <a:p>
            <a:pPr marL="0" indent="0">
              <a:buNone/>
            </a:pPr>
            <a:r>
              <a:rPr lang="en-US" dirty="0"/>
              <a:t>	sex NUMBER(1),</a:t>
            </a:r>
          </a:p>
          <a:p>
            <a:pPr marL="0" indent="0">
              <a:buNone/>
            </a:pPr>
            <a:r>
              <a:rPr lang="en-US" dirty="0"/>
              <a:t>	race CHAR(1), </a:t>
            </a:r>
          </a:p>
          <a:p>
            <a:pPr marL="0" indent="0">
              <a:buNone/>
            </a:pPr>
            <a:r>
              <a:rPr lang="en-US" dirty="0"/>
              <a:t>	hospital VARCHAR(10)</a:t>
            </a:r>
          </a:p>
          <a:p>
            <a:pPr marL="0" indent="0">
              <a:buNone/>
            </a:pPr>
            <a:r>
              <a:rPr lang="en-US" dirty="0"/>
              <a:t>	PRIMARY  KEY (</a:t>
            </a:r>
            <a:r>
              <a:rPr lang="en-US" dirty="0" err="1"/>
              <a:t>study_id</a:t>
            </a:r>
            <a:r>
              <a:rPr lang="en-US" dirty="0"/>
              <a:t>));</a:t>
            </a:r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This SQL code creates the table (demographics), but does not populate the database with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3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DEDE0-EB50-0B4D-84C0-883AE19BF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basic SQL syntax: Inserting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29F9D-F39E-2B43-AA63-1077789E7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" y="1828800"/>
            <a:ext cx="9067800" cy="4525963"/>
          </a:xfrm>
        </p:spPr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lang="en-US" b="1" dirty="0"/>
              <a:t>INSERT INTO </a:t>
            </a:r>
            <a:r>
              <a:rPr lang="en-US" b="1" i="1" dirty="0" err="1"/>
              <a:t>table_name</a:t>
            </a:r>
            <a:r>
              <a:rPr lang="en-US" b="1" i="1" dirty="0"/>
              <a:t> (</a:t>
            </a:r>
            <a:r>
              <a:rPr lang="en-US" b="1" i="1" dirty="0" err="1"/>
              <a:t>field_name</a:t>
            </a:r>
            <a:r>
              <a:rPr lang="en-US" b="1" i="1" dirty="0"/>
              <a:t> _1, …, </a:t>
            </a:r>
            <a:r>
              <a:rPr lang="en-US" b="1" i="1" dirty="0" err="1"/>
              <a:t>field_name_n</a:t>
            </a:r>
            <a:r>
              <a:rPr lang="en-US" b="1" i="1" dirty="0"/>
              <a:t>) VALUES (value for field1,…</a:t>
            </a:r>
            <a:r>
              <a:rPr lang="en-US" b="1" i="1" dirty="0" err="1"/>
              <a:t>etc</a:t>
            </a:r>
            <a:r>
              <a:rPr lang="en-US" b="1" i="1" dirty="0"/>
              <a:t>);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Example:	</a:t>
            </a:r>
          </a:p>
          <a:p>
            <a:pPr marL="0" indent="0">
              <a:buNone/>
            </a:pPr>
            <a:r>
              <a:rPr lang="en-US" dirty="0"/>
              <a:t>INSERT INTO demographics</a:t>
            </a:r>
          </a:p>
          <a:p>
            <a:pPr marL="0" indent="0">
              <a:buNone/>
            </a:pPr>
            <a:r>
              <a:rPr lang="en-US" dirty="0"/>
              <a:t>	(</a:t>
            </a:r>
            <a:r>
              <a:rPr lang="en-US" dirty="0" err="1"/>
              <a:t>study_id</a:t>
            </a:r>
            <a:r>
              <a:rPr lang="en-US" dirty="0"/>
              <a:t>, </a:t>
            </a:r>
            <a:r>
              <a:rPr lang="en-US" dirty="0" err="1"/>
              <a:t>dob</a:t>
            </a:r>
            <a:r>
              <a:rPr lang="en-US" dirty="0"/>
              <a:t>, sex, race, hospital)</a:t>
            </a:r>
          </a:p>
          <a:p>
            <a:pPr marL="0" indent="0">
              <a:buNone/>
            </a:pPr>
            <a:r>
              <a:rPr lang="en-US" dirty="0"/>
              <a:t>	VALUES 	(1,’10/1/1998’,1,’Caucasian’,’HUP’),</a:t>
            </a:r>
          </a:p>
          <a:p>
            <a:pPr marL="0" indent="0">
              <a:buNone/>
            </a:pPr>
            <a:r>
              <a:rPr lang="en-US" dirty="0"/>
              <a:t>   			(2,’4/16/2004’,2,’Asian’,’PUPMC’),</a:t>
            </a:r>
          </a:p>
          <a:p>
            <a:pPr marL="0" indent="0">
              <a:buNone/>
            </a:pPr>
            <a:r>
              <a:rPr lang="en-US" dirty="0"/>
              <a:t>  			(314,’3/7/1995,1,’Caucasian’,’PAH’),</a:t>
            </a:r>
          </a:p>
          <a:p>
            <a:pPr marL="0" indent="0">
              <a:buNone/>
            </a:pPr>
            <a:r>
              <a:rPr lang="en-US" dirty="0"/>
              <a:t>  			 …</a:t>
            </a:r>
          </a:p>
          <a:p>
            <a:pPr marL="0" indent="0">
              <a:buNone/>
            </a:pPr>
            <a:r>
              <a:rPr lang="en-US" dirty="0"/>
              <a:t>   			(10,’4/5/2000’,1,’Asian’,’HUP’);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62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3EBDE9-1F49-FC49-B74C-80F2F001D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is the result: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9068D44-3C12-3347-8694-621F37E44B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759793"/>
              </p:ext>
            </p:extLst>
          </p:nvPr>
        </p:nvGraphicFramePr>
        <p:xfrm>
          <a:off x="304800" y="2209800"/>
          <a:ext cx="8686800" cy="34701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93980">
                  <a:extLst>
                    <a:ext uri="{9D8B030D-6E8A-4147-A177-3AD203B41FA5}">
                      <a16:colId xmlns:a16="http://schemas.microsoft.com/office/drawing/2014/main" val="3043760718"/>
                    </a:ext>
                  </a:extLst>
                </a:gridCol>
                <a:gridCol w="1589741">
                  <a:extLst>
                    <a:ext uri="{9D8B030D-6E8A-4147-A177-3AD203B41FA5}">
                      <a16:colId xmlns:a16="http://schemas.microsoft.com/office/drawing/2014/main" val="1929419330"/>
                    </a:ext>
                  </a:extLst>
                </a:gridCol>
                <a:gridCol w="959679">
                  <a:extLst>
                    <a:ext uri="{9D8B030D-6E8A-4147-A177-3AD203B41FA5}">
                      <a16:colId xmlns:a16="http://schemas.microsoft.com/office/drawing/2014/main" val="255715214"/>
                    </a:ext>
                  </a:extLst>
                </a:gridCol>
                <a:gridCol w="2564404">
                  <a:extLst>
                    <a:ext uri="{9D8B030D-6E8A-4147-A177-3AD203B41FA5}">
                      <a16:colId xmlns:a16="http://schemas.microsoft.com/office/drawing/2014/main" val="1260469820"/>
                    </a:ext>
                  </a:extLst>
                </a:gridCol>
                <a:gridCol w="1778996">
                  <a:extLst>
                    <a:ext uri="{9D8B030D-6E8A-4147-A177-3AD203B41FA5}">
                      <a16:colId xmlns:a16="http://schemas.microsoft.com/office/drawing/2014/main" val="1440466727"/>
                    </a:ext>
                  </a:extLst>
                </a:gridCol>
              </a:tblGrid>
              <a:tr h="2978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study_id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dob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sex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race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hospital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252333"/>
                  </a:ext>
                </a:extLst>
              </a:tr>
              <a:tr h="29787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1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10/1/1998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Caucasian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HUP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0227091"/>
                  </a:ext>
                </a:extLst>
              </a:tr>
              <a:tr h="29787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2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4/16/2004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Asian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PUPMC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0172546"/>
                  </a:ext>
                </a:extLst>
              </a:tr>
              <a:tr h="29787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314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3/7/1995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Caucasian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PAH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931233"/>
                  </a:ext>
                </a:extLst>
              </a:tr>
              <a:tr h="29787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40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9/1/2000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African American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PAH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84655614"/>
                  </a:ext>
                </a:extLst>
              </a:tr>
              <a:tr h="29787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506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11/15/1993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African American 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HUP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5173168"/>
                  </a:ext>
                </a:extLst>
              </a:tr>
              <a:tr h="29787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600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7/13/2003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Pacific Islander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HUP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6276137"/>
                  </a:ext>
                </a:extLst>
              </a:tr>
              <a:tr h="29787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7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9/18/2007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Caucasian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PAH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61928214"/>
                  </a:ext>
                </a:extLst>
              </a:tr>
              <a:tr h="29787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823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1/4/1999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African American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PUPMC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71745792"/>
                  </a:ext>
                </a:extLst>
              </a:tr>
              <a:tr h="29787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9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10/4/1994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Asian 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PAH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3498806"/>
                  </a:ext>
                </a:extLst>
              </a:tr>
              <a:tr h="29787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10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4/5/2000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Asian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HUP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3925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561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09DE-60AB-1C44-8071-E3FCD23C2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basic SQL syntax: Selecting records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3AE02B-CA2A-0F4C-8E2F-964BCD4C1FB9}"/>
              </a:ext>
            </a:extLst>
          </p:cNvPr>
          <p:cNvSpPr/>
          <p:nvPr/>
        </p:nvSpPr>
        <p:spPr>
          <a:xfrm>
            <a:off x="152400" y="1524000"/>
            <a:ext cx="8915400" cy="302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US" sz="2400" b="1" i="1" dirty="0" err="1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field_name</a:t>
            </a:r>
            <a:r>
              <a:rPr lang="en-US" sz="2400" b="1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FROM </a:t>
            </a:r>
            <a:r>
              <a:rPr lang="en-US" sz="2400" b="1" i="1" dirty="0" err="1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table_name</a:t>
            </a:r>
            <a:r>
              <a:rPr lang="en-US" sz="2400" b="1" i="1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WHERE </a:t>
            </a:r>
            <a:r>
              <a:rPr lang="en-US" sz="2400" b="1" i="1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condition;</a:t>
            </a:r>
            <a:endParaRPr lang="en-US" sz="2400" dirty="0">
              <a:solidFill>
                <a:schemeClr val="bg1"/>
              </a:solidFill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This command selects a field from a table, filtered by the condition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Example: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	SELECT race </a:t>
            </a:r>
          </a:p>
          <a:p>
            <a:pPr marL="914400" marR="0" indent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FROM demographics </a:t>
            </a:r>
          </a:p>
          <a:p>
            <a:pPr marL="914400" marR="0" indent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WHERE race=’Caucasian’;</a:t>
            </a:r>
            <a:endParaRPr lang="en-US" sz="2400" dirty="0">
              <a:solidFill>
                <a:schemeClr val="bg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0313898-23EE-A445-B069-8B2C592A1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6013260"/>
              </p:ext>
            </p:extLst>
          </p:nvPr>
        </p:nvGraphicFramePr>
        <p:xfrm>
          <a:off x="3124200" y="5029200"/>
          <a:ext cx="2327275" cy="14836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27275">
                  <a:extLst>
                    <a:ext uri="{9D8B030D-6E8A-4147-A177-3AD203B41FA5}">
                      <a16:colId xmlns:a16="http://schemas.microsoft.com/office/drawing/2014/main" val="2037771062"/>
                    </a:ext>
                  </a:extLst>
                </a:gridCol>
              </a:tblGrid>
              <a:tr h="37090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race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539122"/>
                  </a:ext>
                </a:extLst>
              </a:tr>
              <a:tr h="37090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Caucasian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761286"/>
                  </a:ext>
                </a:extLst>
              </a:tr>
              <a:tr h="37090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Caucasian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388371"/>
                  </a:ext>
                </a:extLst>
              </a:tr>
              <a:tr h="37090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Caucasian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2929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896427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1423</TotalTime>
  <Words>529</Words>
  <Application>Microsoft Macintosh PowerPoint</Application>
  <PresentationFormat>On-screen Show (4:3)</PresentationFormat>
  <Paragraphs>153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Times New Roman</vt:lpstr>
      <vt:lpstr>Default Design</vt:lpstr>
      <vt:lpstr>Database Theory and Applications for Biomedical Research and Practice  BMIN 502 / EPID 635 Week 6: Database Programming</vt:lpstr>
      <vt:lpstr>Agenda</vt:lpstr>
      <vt:lpstr>Objectives for today</vt:lpstr>
      <vt:lpstr>What is SQL?</vt:lpstr>
      <vt:lpstr>Some basic SQL syntax: Creating a database</vt:lpstr>
      <vt:lpstr>Some basic SQL syntax: Creating a table</vt:lpstr>
      <vt:lpstr>Some basic SQL syntax: Inserting data</vt:lpstr>
      <vt:lpstr>Here is the result:</vt:lpstr>
      <vt:lpstr>Some basic SQL syntax: Selecting records</vt:lpstr>
      <vt:lpstr>MySQL</vt:lpstr>
      <vt:lpstr>MySQL Workbench</vt:lpstr>
      <vt:lpstr>Visual database design with Workbench</vt:lpstr>
      <vt:lpstr>SQL Editor in Workbench</vt:lpstr>
      <vt:lpstr>Performance Monitor in Workbench</vt:lpstr>
      <vt:lpstr>Creating your first database using Workbench </vt:lpstr>
      <vt:lpstr>Installing MySQL and Workbench</vt:lpstr>
    </vt:vector>
  </TitlesOfParts>
  <Company>University of Pennsylvania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Informatics for Public Health</dc:title>
  <dc:creator>John H. Holmes</dc:creator>
  <cp:lastModifiedBy>John H. Holmes</cp:lastModifiedBy>
  <cp:revision>120</cp:revision>
  <dcterms:created xsi:type="dcterms:W3CDTF">2004-10-01T21:51:32Z</dcterms:created>
  <dcterms:modified xsi:type="dcterms:W3CDTF">2019-01-21T15:34:20Z</dcterms:modified>
</cp:coreProperties>
</file>

<file path=docProps/thumbnail.jpeg>
</file>